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6" r:id="rId4"/>
    <p:sldId id="263" r:id="rId5"/>
    <p:sldId id="258" r:id="rId6"/>
    <p:sldId id="259" r:id="rId7"/>
    <p:sldId id="260" r:id="rId8"/>
    <p:sldId id="261" r:id="rId9"/>
  </p:sldIdLst>
  <p:sldSz cx="9144000" cy="5143500"/>
  <p:notesSz cx="9144000" cy="51435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943735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943735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943735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/>
          <p:cNvSpPr/>
          <p:nvPr userDrawn="1"/>
        </p:nvSpPr>
        <p:spPr>
          <a:xfrm rot="5400000">
            <a:off x="1243012" y="-1243013"/>
            <a:ext cx="866775" cy="3352802"/>
          </a:xfrm>
          <a:prstGeom prst="rtTriangle">
            <a:avLst/>
          </a:prstGeom>
          <a:solidFill>
            <a:schemeClr val="accent4"/>
          </a:solidFill>
          <a:ln>
            <a:noFill/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7" name="直角三角形 6"/>
          <p:cNvSpPr/>
          <p:nvPr userDrawn="1"/>
        </p:nvSpPr>
        <p:spPr>
          <a:xfrm rot="16200000">
            <a:off x="5610225" y="1609725"/>
            <a:ext cx="4838700" cy="2228850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5" name="直角三角形 4"/>
          <p:cNvSpPr/>
          <p:nvPr userDrawn="1"/>
        </p:nvSpPr>
        <p:spPr>
          <a:xfrm rot="5400000">
            <a:off x="0" y="0"/>
            <a:ext cx="1314450" cy="131445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6" name="直角三角形 5"/>
          <p:cNvSpPr/>
          <p:nvPr userDrawn="1"/>
        </p:nvSpPr>
        <p:spPr>
          <a:xfrm rot="16200000">
            <a:off x="6123939" y="2123439"/>
            <a:ext cx="2771775" cy="3268347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9" name="直角三角形 8"/>
          <p:cNvSpPr/>
          <p:nvPr userDrawn="1"/>
        </p:nvSpPr>
        <p:spPr>
          <a:xfrm>
            <a:off x="0" y="3228975"/>
            <a:ext cx="1219200" cy="1914525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50"/>
          </a:p>
        </p:txBody>
      </p:sp>
      <p:sp>
        <p:nvSpPr>
          <p:cNvPr id="10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980677" y="1089422"/>
            <a:ext cx="3832384" cy="62603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1" name="文本占位符 5"/>
          <p:cNvSpPr>
            <a:spLocks noGrp="1"/>
          </p:cNvSpPr>
          <p:nvPr>
            <p:ph type="body" sz="quarter" idx="11"/>
          </p:nvPr>
        </p:nvSpPr>
        <p:spPr>
          <a:xfrm>
            <a:off x="980677" y="1715453"/>
            <a:ext cx="5324000" cy="911255"/>
          </a:xfrm>
          <a:prstGeom prst="rect">
            <a:avLst/>
          </a:prstGeom>
          <a:solidFill>
            <a:schemeClr val="accent2">
              <a:lumMod val="90000"/>
            </a:schemeClr>
          </a:solidFill>
        </p:spPr>
        <p:txBody>
          <a:bodyPr anchor="ctr"/>
          <a:lstStyle>
            <a:lvl1pPr marL="0" indent="0">
              <a:buNone/>
              <a:defRPr sz="495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2" name="文本占位符 5"/>
          <p:cNvSpPr>
            <a:spLocks noGrp="1"/>
          </p:cNvSpPr>
          <p:nvPr>
            <p:ph type="body" sz="quarter" idx="12"/>
          </p:nvPr>
        </p:nvSpPr>
        <p:spPr>
          <a:xfrm>
            <a:off x="980676" y="2626707"/>
            <a:ext cx="5324000" cy="43462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1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  <p:sp>
        <p:nvSpPr>
          <p:cNvPr id="13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980677" y="3119004"/>
            <a:ext cx="3832384" cy="1133908"/>
          </a:xfrm>
          <a:prstGeom prst="rect">
            <a:avLst/>
          </a:prstGeom>
        </p:spPr>
        <p:txBody>
          <a:bodyPr anchor="t"/>
          <a:lstStyle>
            <a:lvl1pPr marL="214630" indent="-213995">
              <a:buFont typeface="Arial" panose="020B0604020202020204" pitchFamily="34" charset="0"/>
              <a:buChar char="•"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2.jpe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1869" y="227977"/>
            <a:ext cx="8800261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943735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719" y="1049718"/>
            <a:ext cx="7862560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9646201_151325109757_2"/>
          <p:cNvPicPr>
            <a:picLocks noChangeAspect="1"/>
          </p:cNvPicPr>
          <p:nvPr/>
        </p:nvPicPr>
        <p:blipFill>
          <a:blip r:embed="rId1"/>
          <a:srcRect t="21918" r="65183" b="18900"/>
          <a:stretch>
            <a:fillRect/>
          </a:stretch>
        </p:blipFill>
        <p:spPr>
          <a:xfrm>
            <a:off x="8307705" y="10954"/>
            <a:ext cx="658654" cy="658654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843439" y="1384221"/>
            <a:ext cx="6417469" cy="1615440"/>
          </a:xfr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kumimoji="1" lang="en-US" altLang="zh-CN" sz="6000" dirty="0">
                <a:solidFill>
                  <a:schemeClr val="tx1"/>
                </a:solidFill>
              </a:rPr>
              <a:t> </a:t>
            </a:r>
            <a:r>
              <a:rPr kumimoji="1" lang="zh-CN" altLang="en-US" sz="4500" dirty="0">
                <a:solidFill>
                  <a:schemeClr val="tx1"/>
                </a:solidFill>
              </a:rPr>
              <a:t>家长如何应对青春期</a:t>
            </a:r>
            <a:endParaRPr kumimoji="1" lang="zh-CN" altLang="en-US" sz="4500" dirty="0">
              <a:solidFill>
                <a:schemeClr val="tx1"/>
              </a:solidFill>
            </a:endParaRPr>
          </a:p>
          <a:p>
            <a:pPr algn="ctr"/>
            <a:r>
              <a:rPr kumimoji="1" lang="zh-CN" altLang="en-US" sz="4500" dirty="0">
                <a:solidFill>
                  <a:schemeClr val="tx1"/>
                </a:solidFill>
              </a:rPr>
              <a:t> </a:t>
            </a:r>
            <a:r>
              <a:rPr kumimoji="1" lang="en-US" altLang="zh-CN" sz="4500" dirty="0">
                <a:solidFill>
                  <a:schemeClr val="tx1"/>
                </a:solidFill>
              </a:rPr>
              <a:t> </a:t>
            </a:r>
            <a:r>
              <a:rPr kumimoji="1" lang="zh-CN" altLang="en-US" sz="4500" dirty="0">
                <a:solidFill>
                  <a:schemeClr val="tx1"/>
                </a:solidFill>
                <a:sym typeface="+mn-ea"/>
              </a:rPr>
              <a:t>孩子</a:t>
            </a:r>
            <a:r>
              <a:rPr kumimoji="1" lang="zh-CN" altLang="en-US" sz="4500" dirty="0">
                <a:solidFill>
                  <a:schemeClr val="tx1"/>
                </a:solidFill>
              </a:rPr>
              <a:t>的</a:t>
            </a:r>
            <a:r>
              <a:rPr kumimoji="1" lang="en-US" altLang="zh-CN" sz="4500" dirty="0">
                <a:solidFill>
                  <a:schemeClr val="tx1"/>
                </a:solidFill>
              </a:rPr>
              <a:t>“</a:t>
            </a:r>
            <a:r>
              <a:rPr kumimoji="1" lang="zh-CN" altLang="en-US" sz="4500" dirty="0">
                <a:solidFill>
                  <a:schemeClr val="tx1"/>
                </a:solidFill>
              </a:rPr>
              <a:t>硬梗</a:t>
            </a:r>
            <a:r>
              <a:rPr kumimoji="1" lang="en-US" altLang="zh-CN" sz="4500" dirty="0">
                <a:solidFill>
                  <a:schemeClr val="tx1"/>
                </a:solidFill>
              </a:rPr>
              <a:t>”</a:t>
            </a:r>
            <a:r>
              <a:rPr kumimoji="1" lang="zh-CN" altLang="en-US" sz="4500" dirty="0">
                <a:solidFill>
                  <a:schemeClr val="tx1"/>
                </a:solidFill>
              </a:rPr>
              <a:t>？</a:t>
            </a:r>
            <a:endParaRPr kumimoji="1" lang="zh-CN" altLang="en-US" sz="4500" dirty="0">
              <a:solidFill>
                <a:schemeClr val="tx1"/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2214563" y="3301841"/>
            <a:ext cx="4412933" cy="830580"/>
          </a:xfrm>
        </p:spPr>
        <p:txBody>
          <a:bodyPr/>
          <a:lstStyle/>
          <a:p>
            <a:pPr marL="0" indent="0">
              <a:buNone/>
            </a:pPr>
            <a:r>
              <a:rPr kumimoji="1" lang="zh-CN" altLang="en-US" sz="2700" dirty="0">
                <a:ea typeface="宋体" panose="02010600030101010101" pitchFamily="2" charset="-122"/>
              </a:rPr>
              <a:t>主办：榆林市计划生育协会</a:t>
            </a:r>
            <a:endParaRPr kumimoji="1" lang="zh-CN" altLang="en-US" sz="2700" dirty="0"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kumimoji="1" lang="zh-CN" altLang="en-US" sz="2700" dirty="0">
                <a:ea typeface="宋体" panose="02010600030101010101" pitchFamily="2" charset="-122"/>
              </a:rPr>
              <a:t>主讲：常小文</a:t>
            </a:r>
            <a:endParaRPr kumimoji="1" lang="zh-CN" altLang="en-US" sz="2700" dirty="0"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03409" y="521018"/>
            <a:ext cx="3531394" cy="4140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100" b="1">
                <a:latin typeface="Arial Black" panose="020B0A04020102020204" pitchFamily="34" charset="0"/>
              </a:rPr>
              <a:t> </a:t>
            </a:r>
            <a:r>
              <a:rPr lang="zh-CN" altLang="en-US" sz="2100" b="1">
                <a:latin typeface="Arial Black" panose="020B0A04020102020204" pitchFamily="34" charset="0"/>
              </a:rPr>
              <a:t>青春健康教育之家长课堂</a:t>
            </a:r>
            <a:endParaRPr lang="zh-CN" altLang="en-US" sz="2100" b="1">
              <a:latin typeface="Arial Black" panose="020B0A040201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l="7573" t="14238" r="11291" b="1724"/>
          <a:stretch>
            <a:fillRect/>
          </a:stretch>
        </p:blipFill>
        <p:spPr>
          <a:xfrm>
            <a:off x="47149" y="10954"/>
            <a:ext cx="796290" cy="727710"/>
          </a:xfrm>
          <a:prstGeom prst="ellipse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2431" y="1829066"/>
            <a:ext cx="423164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3600" dirty="0"/>
              <a:t>第三代儿童教育</a:t>
            </a:r>
            <a:br>
              <a:rPr lang="zh-CN" sz="3600" dirty="0"/>
            </a:br>
            <a:r>
              <a:rPr lang="zh-CN" sz="3600" dirty="0"/>
              <a:t> </a:t>
            </a:r>
            <a:r>
              <a:rPr lang="en-US" altLang="zh-CN" sz="3600" dirty="0"/>
              <a:t>        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2000" y="1581150"/>
            <a:ext cx="7772400" cy="1661795"/>
          </a:xfrm>
        </p:spPr>
        <p:txBody>
          <a:bodyPr/>
          <a:p>
            <a:r>
              <a:rPr lang="zh-CN" altLang="en-US" sz="4800"/>
              <a:t>从人类发展史看当下</a:t>
            </a:r>
            <a:br>
              <a:rPr lang="zh-CN" altLang="en-US" sz="4800"/>
            </a:br>
            <a:br>
              <a:rPr lang="zh-CN" altLang="en-US"/>
            </a:br>
            <a:r>
              <a:rPr lang="zh-CN" altLang="en-US"/>
              <a:t> </a:t>
            </a:r>
            <a:r>
              <a:rPr lang="en-US" altLang="zh-CN"/>
              <a:t>      </a:t>
            </a:r>
            <a:r>
              <a:rPr lang="zh-CN" altLang="en-US"/>
              <a:t>采集</a:t>
            </a:r>
            <a:r>
              <a:rPr lang="en-US" altLang="zh-CN"/>
              <a:t>——</a:t>
            </a:r>
            <a:r>
              <a:rPr lang="zh-CN" altLang="en-US"/>
              <a:t>农耕</a:t>
            </a:r>
            <a:r>
              <a:rPr lang="en-US" altLang="zh-CN"/>
              <a:t>——</a:t>
            </a:r>
            <a:r>
              <a:rPr lang="zh-CN" altLang="en-US"/>
              <a:t>工业</a:t>
            </a:r>
            <a:r>
              <a:rPr lang="en-US" altLang="zh-CN"/>
              <a:t>——</a:t>
            </a:r>
            <a:r>
              <a:rPr lang="zh-CN" altLang="en-US"/>
              <a:t>智能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4"/>
          </p:nvPr>
        </p:nvSpPr>
        <p:spPr>
          <a:xfrm>
            <a:off x="1295400" y="3409950"/>
            <a:ext cx="6400800" cy="1285875"/>
          </a:xfrm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1190" y="454659"/>
            <a:ext cx="7663815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97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2018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年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8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月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20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日，中国互联网络信息中心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(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CNNIC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)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在京发布第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42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次《中国互 联网络发展状况统计报告》。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marR="46355">
              <a:lnSpc>
                <a:spcPct val="100000"/>
              </a:lnSpc>
              <a:spcBef>
                <a:spcPts val="1200"/>
              </a:spcBef>
            </a:pP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根据报告，截至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2018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年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6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月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30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日，我国网民规模达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8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.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02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亿，普及率为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57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.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7%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; 手机网民规模达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7.88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亿，网民中使用手机上网人群的占比达</a:t>
            </a:r>
            <a:r>
              <a:rPr sz="1800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98.3%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其中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21.8%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的上网者年龄在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20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岁以下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，10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岁以下的网民约有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2900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万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，10-20  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岁之间的网民有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1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.</a:t>
            </a:r>
            <a:r>
              <a:rPr sz="1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5</a:t>
            </a:r>
            <a:r>
              <a:rPr sz="1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亿。青少年沉迷网络已经成为需要整个社会关注的问题。</a:t>
            </a:r>
            <a:endParaRPr sz="1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2724911"/>
            <a:ext cx="2840736" cy="192023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267200" y="2724911"/>
            <a:ext cx="3124200" cy="1912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370" y="317500"/>
            <a:ext cx="7434580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/>
              <a:t>中国是世界上儿童及青少年自杀第一大国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447459" y="881494"/>
            <a:ext cx="8211184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30" indent="-214630">
              <a:lnSpc>
                <a:spcPct val="100000"/>
              </a:lnSpc>
              <a:spcBef>
                <a:spcPts val="100"/>
              </a:spcBef>
              <a:buFont typeface="Arial" panose="020B0604020202020204"/>
              <a:buChar char="•"/>
              <a:tabLst>
                <a:tab pos="226695" algn="l"/>
                <a:tab pos="226695" algn="l"/>
              </a:tabLst>
            </a:pP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自杀是中国十五至三十四岁人群第一位重要的死亡原因。15～24岁占自杀总人数的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26.64%；</a:t>
            </a:r>
            <a:endParaRPr sz="1500">
              <a:latin typeface="微软雅黑" panose="020B0503020204020204" charset="-122"/>
              <a:cs typeface="微软雅黑" panose="020B0503020204020204" charset="-122"/>
            </a:endParaRPr>
          </a:p>
          <a:p>
            <a:pPr marL="227330">
              <a:lnSpc>
                <a:spcPct val="100000"/>
              </a:lnSpc>
            </a:pP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5～14岁的少年儿童自杀占自杀总人数的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1.02%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。而且这个年龄段自杀人数还呈现上升趋势。</a:t>
            </a:r>
            <a:endParaRPr sz="1500">
              <a:latin typeface="微软雅黑" panose="020B0503020204020204" charset="-122"/>
              <a:cs typeface="微软雅黑" panose="020B0503020204020204" charset="-122"/>
            </a:endParaRPr>
          </a:p>
          <a:p>
            <a:pPr marL="227330" marR="74930" indent="-214630">
              <a:lnSpc>
                <a:spcPct val="100000"/>
              </a:lnSpc>
              <a:spcBef>
                <a:spcPts val="1800"/>
              </a:spcBef>
              <a:buFont typeface="Arial" panose="020B0604020202020204"/>
              <a:buChar char="•"/>
              <a:tabLst>
                <a:tab pos="226695" algn="l"/>
                <a:tab pos="226695" algn="l"/>
              </a:tabLst>
            </a:pP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一项调查显示：上海有24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.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39%的中小学生曾有一闪而过的“结束自己生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命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”的想法，认真考虑 过该想法的也占到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15.23%，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更有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5.85%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的孩子曾计划自杀，并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有1.71%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的中小学生自杀未遂。 另外一项调查发现将近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1/3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的在校大学生曾有过自杀念头。北京大学生自杀率在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9－24/10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万之 间，即自杀死亡已占至大学生非正常死亡的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61.38％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1500">
              <a:latin typeface="微软雅黑" panose="020B0503020204020204" charset="-122"/>
              <a:cs typeface="微软雅黑" panose="020B0503020204020204" charset="-122"/>
            </a:endParaRPr>
          </a:p>
          <a:p>
            <a:pPr marL="227330" marR="132715" indent="-214630">
              <a:lnSpc>
                <a:spcPct val="100000"/>
              </a:lnSpc>
              <a:spcBef>
                <a:spcPts val="1800"/>
              </a:spcBef>
              <a:buFont typeface="Arial" panose="020B0604020202020204"/>
              <a:buChar char="•"/>
              <a:tabLst>
                <a:tab pos="226695" algn="l"/>
                <a:tab pos="226695" algn="l"/>
              </a:tabLst>
            </a:pP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全国中、小学生精神障碍患病率为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2.6-32.0%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。高校约有20％的大学生有心理问题，其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中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15％  属于一般心理问题，需要学校、亲友进行疏导；3．5％有心理障碍，出现失眠、消瘦等症状；</a:t>
            </a:r>
            <a:endParaRPr sz="1500">
              <a:latin typeface="微软雅黑" panose="020B0503020204020204" charset="-122"/>
              <a:cs typeface="微软雅黑" panose="020B0503020204020204" charset="-122"/>
            </a:endParaRPr>
          </a:p>
          <a:p>
            <a:pPr marL="227330">
              <a:lnSpc>
                <a:spcPct val="100000"/>
              </a:lnSpc>
            </a:pP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1．5％有精神病，失去自制能力，分不清现实与幻觉。</a:t>
            </a:r>
            <a:endParaRPr sz="1500">
              <a:latin typeface="微软雅黑" panose="020B0503020204020204" charset="-122"/>
              <a:cs typeface="微软雅黑" panose="020B0503020204020204" charset="-122"/>
            </a:endParaRPr>
          </a:p>
          <a:p>
            <a:pPr marL="227330" indent="-214630">
              <a:lnSpc>
                <a:spcPct val="100000"/>
              </a:lnSpc>
              <a:spcBef>
                <a:spcPts val="1800"/>
              </a:spcBef>
              <a:buFont typeface="Arial" panose="020B0604020202020204"/>
              <a:buChar char="•"/>
              <a:tabLst>
                <a:tab pos="226695" algn="l"/>
                <a:tab pos="226695" algn="l"/>
              </a:tabLst>
            </a:pP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中国儿童及青少年在自杀原因的排列中，学习压力过重占第一位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（45.5%），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其次为早恋</a:t>
            </a:r>
            <a:endParaRPr sz="1500">
              <a:latin typeface="微软雅黑" panose="020B0503020204020204" charset="-122"/>
              <a:cs typeface="微软雅黑" panose="020B0503020204020204" charset="-122"/>
            </a:endParaRPr>
          </a:p>
          <a:p>
            <a:pPr marL="227330">
              <a:lnSpc>
                <a:spcPct val="100000"/>
              </a:lnSpc>
            </a:pP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（22.7%），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父母离异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（13.6%）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。在自杀者的年龄排列中，12岁占第一位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（40.3%），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其次为</a:t>
            </a:r>
            <a:endParaRPr sz="1500">
              <a:latin typeface="微软雅黑" panose="020B0503020204020204" charset="-122"/>
              <a:cs typeface="微软雅黑" panose="020B0503020204020204" charset="-122"/>
            </a:endParaRPr>
          </a:p>
          <a:p>
            <a:pPr marL="227330" marR="107950">
              <a:lnSpc>
                <a:spcPct val="100000"/>
              </a:lnSpc>
            </a:pP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14岁（22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.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7%），11岁和13岁（13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.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6%）。在自杀者的性别对比中，女孩子远远高于男孩子： 女孩占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（72.7%），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男孩仅占</a:t>
            </a:r>
            <a:r>
              <a:rPr sz="15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（23.7%）</a:t>
            </a:r>
            <a:r>
              <a:rPr sz="15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15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085" y="227965"/>
            <a:ext cx="7355840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中国新一代青少年迫切需要积极教育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40719" y="1049718"/>
            <a:ext cx="6677659" cy="26670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44805" indent="-311785">
              <a:lnSpc>
                <a:spcPct val="100000"/>
              </a:lnSpc>
              <a:spcBef>
                <a:spcPts val="385"/>
              </a:spcBef>
              <a:buFont typeface="Arial" panose="020B0604020202020204"/>
              <a:buChar char="•"/>
              <a:tabLst>
                <a:tab pos="344170" algn="l"/>
                <a:tab pos="344805" algn="l"/>
              </a:tabLst>
            </a:pPr>
            <a:r>
              <a:rPr sz="16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经历十几年的作业和考试的压</a:t>
            </a:r>
            <a:r>
              <a:rPr sz="165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力</a:t>
            </a:r>
            <a:endParaRPr sz="1650">
              <a:latin typeface="微软雅黑" panose="020B0503020204020204" charset="-122"/>
              <a:cs typeface="微软雅黑" panose="020B0503020204020204" charset="-122"/>
            </a:endParaRPr>
          </a:p>
          <a:p>
            <a:pPr marL="344805" indent="-311785">
              <a:lnSpc>
                <a:spcPct val="100000"/>
              </a:lnSpc>
              <a:spcBef>
                <a:spcPts val="285"/>
              </a:spcBef>
              <a:buFont typeface="Arial" panose="020B0604020202020204"/>
              <a:buChar char="•"/>
              <a:tabLst>
                <a:tab pos="344170" algn="l"/>
                <a:tab pos="344805" algn="l"/>
              </a:tabLst>
            </a:pPr>
            <a:r>
              <a:rPr sz="16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独生子女的体验和压</a:t>
            </a:r>
            <a:r>
              <a:rPr sz="165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力</a:t>
            </a:r>
            <a:endParaRPr sz="1650">
              <a:latin typeface="微软雅黑" panose="020B0503020204020204" charset="-122"/>
              <a:cs typeface="微软雅黑" panose="020B0503020204020204" charset="-122"/>
            </a:endParaRPr>
          </a:p>
          <a:p>
            <a:pPr marL="344805" indent="-311785">
              <a:lnSpc>
                <a:spcPct val="100000"/>
              </a:lnSpc>
              <a:spcBef>
                <a:spcPts val="285"/>
              </a:spcBef>
              <a:buFont typeface="Arial" panose="020B0604020202020204"/>
              <a:buChar char="•"/>
              <a:tabLst>
                <a:tab pos="344170" algn="l"/>
                <a:tab pos="344805" algn="l"/>
              </a:tabLst>
            </a:pPr>
            <a:r>
              <a:rPr sz="16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网络数字时代的压</a:t>
            </a:r>
            <a:r>
              <a:rPr sz="165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力</a:t>
            </a:r>
            <a:endParaRPr sz="1650">
              <a:latin typeface="微软雅黑" panose="020B0503020204020204" charset="-122"/>
              <a:cs typeface="微软雅黑" panose="020B0503020204020204" charset="-122"/>
            </a:endParaRPr>
          </a:p>
          <a:p>
            <a:pPr marL="344805" indent="-311785">
              <a:lnSpc>
                <a:spcPct val="100000"/>
              </a:lnSpc>
              <a:spcBef>
                <a:spcPts val="285"/>
              </a:spcBef>
              <a:buFont typeface="Arial" panose="020B0604020202020204"/>
              <a:buChar char="•"/>
              <a:tabLst>
                <a:tab pos="344170" algn="l"/>
                <a:tab pos="344805" algn="l"/>
              </a:tabLst>
            </a:pPr>
            <a:r>
              <a:rPr sz="16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就业市场的压</a:t>
            </a:r>
            <a:r>
              <a:rPr sz="165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力</a:t>
            </a:r>
            <a:endParaRPr sz="1650">
              <a:latin typeface="微软雅黑" panose="020B0503020204020204" charset="-122"/>
              <a:cs typeface="微软雅黑" panose="020B0503020204020204" charset="-122"/>
            </a:endParaRPr>
          </a:p>
          <a:p>
            <a:pPr marL="344805" indent="-311785">
              <a:lnSpc>
                <a:spcPct val="100000"/>
              </a:lnSpc>
              <a:spcBef>
                <a:spcPts val="285"/>
              </a:spcBef>
              <a:buFont typeface="Arial" panose="020B0604020202020204"/>
              <a:buChar char="•"/>
              <a:tabLst>
                <a:tab pos="344170" algn="l"/>
                <a:tab pos="344805" algn="l"/>
              </a:tabLst>
            </a:pPr>
            <a:r>
              <a:rPr sz="16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人际关系的压</a:t>
            </a:r>
            <a:r>
              <a:rPr sz="165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力</a:t>
            </a:r>
            <a:endParaRPr sz="1650">
              <a:latin typeface="微软雅黑" panose="020B0503020204020204" charset="-122"/>
              <a:cs typeface="微软雅黑" panose="020B0503020204020204" charset="-122"/>
            </a:endParaRPr>
          </a:p>
          <a:p>
            <a:pPr marL="344805" indent="-311785">
              <a:lnSpc>
                <a:spcPct val="100000"/>
              </a:lnSpc>
              <a:spcBef>
                <a:spcPts val="285"/>
              </a:spcBef>
              <a:buFont typeface="Arial" panose="020B0604020202020204"/>
              <a:buChar char="•"/>
              <a:tabLst>
                <a:tab pos="344170" algn="l"/>
                <a:tab pos="344805" algn="l"/>
              </a:tabLst>
            </a:pPr>
            <a:r>
              <a:rPr sz="16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欠缺生命教育、抗挫力、情绪管理而带来的压力</a:t>
            </a:r>
            <a:r>
              <a:rPr sz="165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；</a:t>
            </a:r>
            <a:endParaRPr sz="1650">
              <a:latin typeface="微软雅黑" panose="020B0503020204020204" charset="-122"/>
              <a:cs typeface="微软雅黑" panose="020B0503020204020204" charset="-122"/>
            </a:endParaRPr>
          </a:p>
          <a:p>
            <a:pPr marL="344805" indent="-311785">
              <a:lnSpc>
                <a:spcPct val="100000"/>
              </a:lnSpc>
              <a:spcBef>
                <a:spcPts val="285"/>
              </a:spcBef>
              <a:buFont typeface="Arial" panose="020B0604020202020204"/>
              <a:buChar char="•"/>
              <a:tabLst>
                <a:tab pos="344170" algn="l"/>
                <a:tab pos="344805" algn="l"/>
              </a:tabLst>
            </a:pPr>
            <a:r>
              <a:rPr sz="1650" b="1" spc="-1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悲观、抑郁的流行带来的压</a:t>
            </a:r>
            <a:r>
              <a:rPr sz="165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力</a:t>
            </a:r>
            <a:endParaRPr sz="165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2000" b="1" i="1" spc="-9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对心理素质、乐观思维、成长心态、自驱力、对幸福力的需</a:t>
            </a:r>
            <a:r>
              <a:rPr sz="2000" b="1" i="1" spc="-9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求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7319" y="457200"/>
            <a:ext cx="6446520" cy="46863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53435" y="3154019"/>
            <a:ext cx="298196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3415">
              <a:lnSpc>
                <a:spcPct val="100000"/>
              </a:lnSpc>
              <a:spcBef>
                <a:spcPts val="105"/>
              </a:spcBef>
              <a:tabLst>
                <a:tab pos="1544320" algn="l"/>
              </a:tabLst>
            </a:pPr>
            <a:r>
              <a:rPr sz="4400" b="1" spc="5" dirty="0">
                <a:solidFill>
                  <a:srgbClr val="963C3A"/>
                </a:solidFill>
                <a:latin typeface="微软雅黑" panose="020B0503020204020204" charset="-122"/>
                <a:cs typeface="微软雅黑" panose="020B0503020204020204" charset="-122"/>
              </a:rPr>
              <a:t>谢	</a:t>
            </a:r>
            <a:r>
              <a:rPr sz="4400" b="1" dirty="0">
                <a:solidFill>
                  <a:srgbClr val="963C3A"/>
                </a:solidFill>
                <a:latin typeface="微软雅黑" panose="020B0503020204020204" charset="-122"/>
                <a:cs typeface="微软雅黑" panose="020B0503020204020204" charset="-122"/>
              </a:rPr>
              <a:t>谢</a:t>
            </a:r>
            <a:r>
              <a:rPr sz="4400" b="1" spc="5" dirty="0">
                <a:solidFill>
                  <a:srgbClr val="963C3A"/>
                </a:solidFill>
                <a:latin typeface="微软雅黑" panose="020B0503020204020204" charset="-122"/>
                <a:cs typeface="微软雅黑" panose="020B0503020204020204" charset="-122"/>
              </a:rPr>
              <a:t>！</a:t>
            </a:r>
            <a:endParaRPr sz="44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</a:pPr>
            <a:r>
              <a:rPr sz="4400" spc="-5" dirty="0">
                <a:solidFill>
                  <a:srgbClr val="963C3A"/>
                </a:solidFill>
                <a:latin typeface="微软雅黑" panose="020B0503020204020204" charset="-122"/>
                <a:cs typeface="微软雅黑" panose="020B0503020204020204" charset="-122"/>
              </a:rPr>
              <a:t>Thank</a:t>
            </a:r>
            <a:r>
              <a:rPr sz="4400" spc="-80" dirty="0">
                <a:solidFill>
                  <a:srgbClr val="963C3A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4400" spc="-5" dirty="0">
                <a:solidFill>
                  <a:srgbClr val="963C3A"/>
                </a:solidFill>
                <a:latin typeface="微软雅黑" panose="020B0503020204020204" charset="-122"/>
                <a:cs typeface="微软雅黑" panose="020B0503020204020204" charset="-122"/>
              </a:rPr>
              <a:t>you!</a:t>
            </a:r>
            <a:endParaRPr sz="44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998</Words>
  <Application>WPS 演示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Arial</vt:lpstr>
      <vt:lpstr>Times New Roman</vt:lpstr>
      <vt:lpstr>Calibri</vt:lpstr>
      <vt:lpstr>Arial Unicode MS</vt:lpstr>
      <vt:lpstr>Arial Black</vt:lpstr>
      <vt:lpstr>Office Theme</vt:lpstr>
      <vt:lpstr>PowerPoint 演示文稿</vt:lpstr>
      <vt:lpstr>3. 中国新一代青少年</vt:lpstr>
      <vt:lpstr>PowerPoint 演示文稿</vt:lpstr>
      <vt:lpstr>PowerPoint 演示文稿</vt:lpstr>
      <vt:lpstr>中国是世界上儿童及青少年自杀第一大国</vt:lpstr>
      <vt:lpstr>中国新一代青少年迫切需要积极教育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福音</cp:lastModifiedBy>
  <cp:revision>1</cp:revision>
  <dcterms:created xsi:type="dcterms:W3CDTF">2021-07-29T10:19:39Z</dcterms:created>
  <dcterms:modified xsi:type="dcterms:W3CDTF">2021-07-29T10:19:39Z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2018-12-14T08:00:00Z</vt:filetime>
  </property>
  <property fmtid="{D5CDD505-2E9C-101B-9397-08002B2CF9AE}" pid="3" name="Creator">
    <vt:lpwstr>WPS 演示</vt:lpwstr>
  </property>
  <property fmtid="{D5CDD505-2E9C-101B-9397-08002B2CF9AE}" pid="4" name="LastSaved">
    <vt:filetime>2021-07-29T08:00:00Z</vt:filetime>
  </property>
  <property fmtid="{D5CDD505-2E9C-101B-9397-08002B2CF9AE}" pid="5" name="ICV">
    <vt:lpwstr>E39D6294E77F423DA008666C0970B43C</vt:lpwstr>
  </property>
  <property fmtid="{D5CDD505-2E9C-101B-9397-08002B2CF9AE}" pid="6" name="KSOProductBuildVer">
    <vt:lpwstr>2052-11.1.0.10503</vt:lpwstr>
  </property>
</Properties>
</file>